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327" r:id="rId2"/>
    <p:sldId id="449" r:id="rId3"/>
    <p:sldId id="427" r:id="rId4"/>
    <p:sldId id="511" r:id="rId5"/>
    <p:sldId id="343" r:id="rId6"/>
    <p:sldId id="336" r:id="rId7"/>
    <p:sldId id="461" r:id="rId8"/>
    <p:sldId id="462" r:id="rId9"/>
    <p:sldId id="437" r:id="rId10"/>
    <p:sldId id="447" r:id="rId11"/>
    <p:sldId id="446" r:id="rId12"/>
    <p:sldId id="429" r:id="rId13"/>
    <p:sldId id="481" r:id="rId14"/>
    <p:sldId id="482" r:id="rId15"/>
    <p:sldId id="359" r:id="rId16"/>
    <p:sldId id="333" r:id="rId17"/>
    <p:sldId id="334" r:id="rId18"/>
    <p:sldId id="435" r:id="rId19"/>
    <p:sldId id="340" r:id="rId20"/>
    <p:sldId id="515" r:id="rId21"/>
    <p:sldId id="483" r:id="rId22"/>
    <p:sldId id="510" r:id="rId23"/>
    <p:sldId id="341" r:id="rId24"/>
    <p:sldId id="422" r:id="rId25"/>
    <p:sldId id="423" r:id="rId26"/>
    <p:sldId id="514" r:id="rId27"/>
    <p:sldId id="502" r:id="rId28"/>
    <p:sldId id="503" r:id="rId29"/>
    <p:sldId id="504" r:id="rId30"/>
    <p:sldId id="441" r:id="rId31"/>
    <p:sldId id="485" r:id="rId32"/>
    <p:sldId id="493" r:id="rId33"/>
    <p:sldId id="487" r:id="rId34"/>
    <p:sldId id="486" r:id="rId35"/>
    <p:sldId id="491" r:id="rId36"/>
    <p:sldId id="337" r:id="rId37"/>
    <p:sldId id="498" r:id="rId38"/>
    <p:sldId id="496" r:id="rId39"/>
    <p:sldId id="367" r:id="rId40"/>
    <p:sldId id="492" r:id="rId41"/>
    <p:sldId id="494" r:id="rId42"/>
    <p:sldId id="420" r:id="rId43"/>
    <p:sldId id="495" r:id="rId44"/>
    <p:sldId id="506" r:id="rId45"/>
    <p:sldId id="365" r:id="rId46"/>
    <p:sldId id="366" r:id="rId47"/>
    <p:sldId id="499" r:id="rId48"/>
    <p:sldId id="500" r:id="rId49"/>
    <p:sldId id="507" r:id="rId50"/>
    <p:sldId id="501" r:id="rId51"/>
    <p:sldId id="512" r:id="rId52"/>
    <p:sldId id="513" r:id="rId53"/>
    <p:sldId id="508" r:id="rId54"/>
    <p:sldId id="509" r:id="rId55"/>
    <p:sldId id="450" r:id="rId56"/>
    <p:sldId id="438" r:id="rId57"/>
    <p:sldId id="428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/>
    <p:restoredTop sz="94733"/>
  </p:normalViewPr>
  <p:slideViewPr>
    <p:cSldViewPr snapToGrid="0" snapToObjects="1">
      <p:cViewPr varScale="1">
        <p:scale>
          <a:sx n="115" d="100"/>
          <a:sy n="115" d="100"/>
        </p:scale>
        <p:origin x="4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4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31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3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29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8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45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Correct answer should be 212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52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46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2</a:t>
            </a:r>
          </a:p>
          <a:p>
            <a:pPr marL="228600" indent="-228600">
              <a:buAutoNum type="arabicParenR"/>
            </a:pPr>
            <a:r>
              <a:rPr lang="en-US" dirty="0" smtClean="0"/>
              <a:t>13.5</a:t>
            </a:r>
          </a:p>
          <a:p>
            <a:pPr marL="228600" indent="-228600">
              <a:buAutoNum type="arabicParenR"/>
            </a:pPr>
            <a:r>
              <a:rPr lang="en-US" dirty="0" smtClean="0"/>
              <a:t>11</a:t>
            </a:r>
          </a:p>
          <a:p>
            <a:pPr marL="228600" indent="-228600">
              <a:buAutoNum type="arabicParenR"/>
            </a:pPr>
            <a:r>
              <a:rPr lang="en-US" dirty="0" smtClean="0"/>
              <a:t>abc12</a:t>
            </a:r>
          </a:p>
          <a:p>
            <a:pPr marL="228600" indent="-228600">
              <a:buAutoNum type="arabicParenR"/>
            </a:pPr>
            <a:r>
              <a:rPr lang="en-US" dirty="0" smtClean="0"/>
              <a:t>abc3</a:t>
            </a:r>
          </a:p>
          <a:p>
            <a:pPr marL="228600" indent="-228600">
              <a:buAutoNum type="arabicParenR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1702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93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12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3.wdp"/><Relationship Id="rId5" Type="http://schemas.openxmlformats.org/officeDocument/2006/relationships/image" Target="../media/image19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1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3.wdp"/><Relationship Id="rId5" Type="http://schemas.openxmlformats.org/officeDocument/2006/relationships/image" Target="../media/image19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1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3.wdp"/><Relationship Id="rId5" Type="http://schemas.openxmlformats.org/officeDocument/2006/relationships/image" Target="../media/image19.png"/><Relationship Id="rId6" Type="http://schemas.microsoft.com/office/2007/relationships/hdphoto" Target="../media/hdphoto4.wdp"/><Relationship Id="rId7" Type="http://schemas.microsoft.com/office/2007/relationships/hdphoto" Target="../media/hdphoto5.wdp"/><Relationship Id="rId8" Type="http://schemas.openxmlformats.org/officeDocument/2006/relationships/image" Target="../media/image11.png"/><Relationship Id="rId9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2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3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     </a:t>
            </a: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6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Assign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Modify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06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Programs are </a:t>
            </a:r>
            <a:r>
              <a:rPr lang="en-US" sz="3600" i="1" dirty="0" smtClean="0">
                <a:solidFill>
                  <a:schemeClr val="bg1"/>
                </a:solidFill>
              </a:rPr>
              <a:t>control flow </a:t>
            </a:r>
            <a:r>
              <a:rPr lang="en-US" sz="3600" dirty="0" smtClean="0">
                <a:solidFill>
                  <a:schemeClr val="bg1"/>
                </a:solidFill>
              </a:rPr>
              <a:t>and </a:t>
            </a:r>
            <a:r>
              <a:rPr lang="en-US" sz="3600" i="1" dirty="0" smtClean="0">
                <a:solidFill>
                  <a:schemeClr val="bg1"/>
                </a:solidFill>
              </a:rPr>
              <a:t>variables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 smtClean="0"/>
              <a:t>29</a:t>
            </a:r>
            <a:endParaRPr lang="en-US" sz="2400" b="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2850" y="1737421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0175" y="4716827"/>
            <a:ext cx="1576714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value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1949" y="2012259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 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64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 smtClean="0">
                <a:latin typeface="Courier"/>
                <a:cs typeface="Courier"/>
              </a:rPr>
              <a:t>age = </a:t>
            </a:r>
            <a:r>
              <a:rPr lang="en-US" sz="7000" dirty="0" smtClean="0">
                <a:latin typeface="Courier"/>
                <a:cs typeface="Courier"/>
              </a:rPr>
              <a:t>29</a:t>
            </a:r>
            <a:r>
              <a:rPr lang="en-US" sz="7000" dirty="0" smtClean="0">
                <a:latin typeface="Courier"/>
                <a:cs typeface="Courier"/>
              </a:rPr>
              <a:t>;</a:t>
            </a:r>
            <a:endParaRPr lang="en-US" sz="7000" dirty="0" smtClean="0">
              <a:latin typeface="Courier"/>
              <a:cs typeface="Courier"/>
            </a:endParaRPr>
          </a:p>
          <a:p>
            <a:endParaRPr lang="en-US" sz="7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0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 smtClean="0">
                <a:latin typeface="Courier"/>
                <a:cs typeface="Courier"/>
              </a:rPr>
              <a:t>age = </a:t>
            </a:r>
            <a:r>
              <a:rPr lang="en-US" sz="7000" dirty="0" smtClean="0">
                <a:latin typeface="Courier"/>
                <a:cs typeface="Courier"/>
              </a:rPr>
              <a:t>29</a:t>
            </a:r>
            <a:r>
              <a:rPr lang="en-US" sz="7000" dirty="0" smtClean="0">
                <a:latin typeface="Courier"/>
                <a:cs typeface="Courier"/>
              </a:rPr>
              <a:t>;</a:t>
            </a:r>
            <a:endParaRPr lang="en-US" sz="7000" dirty="0" smtClean="0">
              <a:latin typeface="Courier"/>
              <a:cs typeface="Courier"/>
            </a:endParaRPr>
          </a:p>
          <a:p>
            <a:endParaRPr lang="en-US" sz="7000" dirty="0" smtClean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9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8897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6634" y="5006896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323063" y="2092711"/>
            <a:ext cx="5486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When a line starts with a variable </a:t>
            </a:r>
            <a:r>
              <a:rPr lang="en-US" sz="3000" b="1" i="1" dirty="0" smtClean="0">
                <a:solidFill>
                  <a:srgbClr val="0027FF"/>
                </a:solidFill>
              </a:rPr>
              <a:t>type</a:t>
            </a:r>
            <a:r>
              <a:rPr lang="en-US" sz="3000" dirty="0" smtClean="0"/>
              <a:t>, it is creating a new variable </a:t>
            </a:r>
            <a:r>
              <a:rPr lang="mr-IN" sz="3000" dirty="0" smtClean="0"/>
              <a:t>…</a:t>
            </a:r>
            <a:r>
              <a:rPr lang="en-US" sz="3000" dirty="0" smtClean="0"/>
              <a:t>aka a box.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1215481" y="5546159"/>
            <a:ext cx="4067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6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600" dirty="0" err="1" smtClean="0">
                <a:latin typeface="Courier"/>
                <a:cs typeface="Courier"/>
              </a:rPr>
              <a:t>myBox</a:t>
            </a:r>
            <a:r>
              <a:rPr lang="en-US" sz="3600" dirty="0" smtClean="0">
                <a:latin typeface="Courier"/>
                <a:cs typeface="Courier"/>
              </a:rPr>
              <a:t> = </a:t>
            </a:r>
            <a:r>
              <a:rPr lang="en-US" sz="3600" dirty="0" smtClean="0">
                <a:latin typeface="Courier"/>
                <a:cs typeface="Courier"/>
              </a:rPr>
              <a:t>5;</a:t>
            </a:r>
          </a:p>
          <a:p>
            <a:endParaRPr lang="en-US" sz="36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38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Lots of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0375" y="1387203"/>
            <a:ext cx="595547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ublic void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  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integer values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 smtClean="0">
              <a:latin typeface="Courier"/>
              <a:cs typeface="Courier"/>
            </a:endParaRP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  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   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weight = 180.2;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  <a:endParaRPr lang="en-US" sz="3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2399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access the value in a variable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(aka box)?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Outputting Variable Value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76" y="1721739"/>
            <a:ext cx="66479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creates a variable called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puts the value of the age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variable on the screen.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err="1" smtClean="0">
                <a:latin typeface="Courier"/>
                <a:cs typeface="Courier"/>
              </a:rPr>
              <a:t>p</a:t>
            </a:r>
            <a:r>
              <a:rPr lang="en-US" sz="3000" dirty="0" err="1" smtClean="0">
                <a:latin typeface="Courier"/>
                <a:cs typeface="Courier"/>
              </a:rPr>
              <a:t>rintln</a:t>
            </a:r>
            <a:r>
              <a:rPr lang="en-US" sz="3000" dirty="0" smtClean="0">
                <a:latin typeface="Courier"/>
                <a:cs typeface="Courier"/>
              </a:rPr>
              <a:t>(age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30" y="6388307"/>
            <a:ext cx="53964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Fun fact. Chris turns 30 this year. H</a:t>
            </a:r>
            <a:r>
              <a:rPr lang="en-US" dirty="0" smtClean="0"/>
              <a:t>e is young at heart.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Fancy Output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3537" y="1632529"/>
            <a:ext cx="664797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creates a variable called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puts the following on the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screen: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is &lt;value&gt;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err="1" smtClean="0">
                <a:latin typeface="Courier"/>
                <a:cs typeface="Courier"/>
              </a:rPr>
              <a:t>p</a:t>
            </a:r>
            <a:r>
              <a:rPr lang="en-US" sz="3000" dirty="0" err="1" smtClean="0">
                <a:latin typeface="Courier"/>
                <a:cs typeface="Courier"/>
              </a:rPr>
              <a:t>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27FF"/>
                </a:solidFill>
                <a:latin typeface="Courier"/>
                <a:cs typeface="Courier"/>
              </a:rPr>
              <a:t>“age is: “</a:t>
            </a:r>
            <a:r>
              <a:rPr lang="en-US" sz="3000" dirty="0" smtClean="0">
                <a:latin typeface="Courier"/>
                <a:cs typeface="Courier"/>
              </a:rPr>
              <a:t> + age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1530" y="6388307"/>
            <a:ext cx="53964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Fun fact. Chris turns 30 this year. H</a:t>
            </a:r>
            <a:r>
              <a:rPr lang="en-US" dirty="0" smtClean="0"/>
              <a:t>e is young at heart.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1444" y="1583472"/>
            <a:ext cx="8140390" cy="3501483"/>
          </a:xfrm>
          <a:prstGeom prst="roundRect">
            <a:avLst>
              <a:gd name="adj" fmla="val 64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Review: 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2098" y="2029521"/>
            <a:ext cx="7304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Each method solves one ”problem”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have good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Comment each of your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Length of methods should be &lt; 15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ideally be generalizable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2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</a:rPr>
              <a:t>What data can </a:t>
            </a:r>
            <a:r>
              <a:rPr lang="en-US" sz="3600" dirty="0" smtClean="0">
                <a:solidFill>
                  <a:schemeClr val="bg1"/>
                </a:solidFill>
              </a:rPr>
              <a:t>you put in </a:t>
            </a:r>
            <a:r>
              <a:rPr lang="en-US" sz="3600" smtClean="0">
                <a:solidFill>
                  <a:schemeClr val="bg1"/>
                </a:solidFill>
              </a:rPr>
              <a:t>a variable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(aka box)?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280061"/>
            <a:ext cx="4892634" cy="1009403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40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7893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 smtClean="0">
                <a:latin typeface="Courier"/>
                <a:cs typeface="Courier"/>
              </a:rPr>
              <a:t>myBox</a:t>
            </a:r>
            <a:r>
              <a:rPr lang="en-US" sz="5000" dirty="0" smtClean="0">
                <a:latin typeface="Courier"/>
                <a:cs typeface="Courier"/>
              </a:rPr>
              <a:t> = </a:t>
            </a:r>
            <a:r>
              <a:rPr lang="en-US" sz="5000" i="1" dirty="0" smtClean="0">
                <a:latin typeface="Calibri" charset="0"/>
                <a:ea typeface="Calibri" charset="0"/>
                <a:cs typeface="Calibri" charset="0"/>
              </a:rPr>
              <a:t>user input</a:t>
            </a:r>
            <a:r>
              <a:rPr lang="en-US" sz="5000" dirty="0" smtClean="0">
                <a:latin typeface="Courier"/>
                <a:cs typeface="Courier"/>
              </a:rPr>
              <a:t>;</a:t>
            </a:r>
            <a:endParaRPr lang="en-US" sz="5000" dirty="0" smtClean="0">
              <a:latin typeface="Courier"/>
              <a:cs typeface="Courier"/>
            </a:endParaRPr>
          </a:p>
          <a:p>
            <a:endParaRPr lang="en-US" sz="50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2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726" y="2987736"/>
            <a:ext cx="79191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5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5000" dirty="0" err="1" smtClean="0">
                <a:latin typeface="Courier"/>
                <a:cs typeface="Courier"/>
              </a:rPr>
              <a:t>myBox</a:t>
            </a:r>
            <a:r>
              <a:rPr lang="en-US" sz="5000" dirty="0" smtClean="0">
                <a:latin typeface="Courier"/>
                <a:cs typeface="Courier"/>
              </a:rPr>
              <a:t> = </a:t>
            </a:r>
            <a:r>
              <a:rPr lang="en-US" sz="5000" i="1" dirty="0" smtClean="0">
                <a:latin typeface="Calibri" charset="0"/>
                <a:ea typeface="Calibri" charset="0"/>
                <a:cs typeface="Calibri" charset="0"/>
              </a:rPr>
              <a:t>expression</a:t>
            </a:r>
            <a:r>
              <a:rPr lang="en-US" sz="5000" dirty="0" smtClean="0">
                <a:latin typeface="Courier"/>
                <a:cs typeface="Courier"/>
              </a:rPr>
              <a:t>;</a:t>
            </a:r>
            <a:endParaRPr lang="en-US" sz="5000" dirty="0" smtClean="0">
              <a:latin typeface="Courier"/>
              <a:cs typeface="Courier"/>
            </a:endParaRPr>
          </a:p>
          <a:p>
            <a:endParaRPr lang="en-US" sz="5000" dirty="0" smtClean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8245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02736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812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2457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3375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879572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Values from User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312" y="1169844"/>
            <a:ext cx="8579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// Prompts user for a whole number. Stores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result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in a variable (aka a box)</a:t>
            </a:r>
            <a:endParaRPr lang="en-US" sz="2400" b="1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kids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dirty="0" err="1" smtClean="0">
                <a:latin typeface="Courier"/>
                <a:cs typeface="Courier"/>
              </a:rPr>
              <a:t>readInt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“How many children?”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5103" y="4633749"/>
            <a:ext cx="88488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Haven’t you ever wondered, who was the first</a:t>
            </a:r>
          </a:p>
          <a:p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// person to eat a carrot???</a:t>
            </a:r>
            <a:endParaRPr lang="en-US" sz="2400" b="1" dirty="0" smtClean="0">
              <a:solidFill>
                <a:srgbClr val="7030A0"/>
              </a:solidFill>
              <a:latin typeface="Courier"/>
              <a:cs typeface="Courier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edible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= </a:t>
            </a:r>
            <a:r>
              <a:rPr lang="en-US" sz="2400" dirty="0" err="1" smtClean="0">
                <a:latin typeface="Courier"/>
                <a:cs typeface="Courier"/>
              </a:rPr>
              <a:t>readBoolean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27FF"/>
                </a:solidFill>
                <a:latin typeface="Courier"/>
                <a:cs typeface="Courier"/>
              </a:rPr>
              <a:t>“Subject alive?”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193" y="2939582"/>
            <a:ext cx="8627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Prompts </a:t>
            </a:r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user for a 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decimal number</a:t>
            </a:r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. Stores</a:t>
            </a:r>
          </a:p>
          <a:p>
            <a:r>
              <a:rPr lang="en-US" sz="2400" b="1" dirty="0">
                <a:solidFill>
                  <a:srgbClr val="00B050"/>
                </a:solidFill>
                <a:latin typeface="Courier"/>
                <a:cs typeface="Courier"/>
              </a:rPr>
              <a:t>// result in a variable (aka a box</a:t>
            </a:r>
            <a:r>
              <a:rPr lang="en-US" sz="2400" b="1" dirty="0" smtClean="0">
                <a:solidFill>
                  <a:srgbClr val="00B050"/>
                </a:solidFill>
                <a:latin typeface="Courier"/>
                <a:cs typeface="Courier"/>
              </a:rPr>
              <a:t>)</a:t>
            </a:r>
            <a:endParaRPr lang="en-US" sz="24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tip = </a:t>
            </a:r>
            <a:r>
              <a:rPr lang="en-US" sz="2400" dirty="0" err="1">
                <a:latin typeface="Courier"/>
                <a:cs typeface="Courier"/>
              </a:rPr>
              <a:t>readDouble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“Tip? $”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2799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1460665" y="2966224"/>
            <a:ext cx="4892634" cy="32324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457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See you another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r>
              <a:rPr lang="en-US" sz="2400" dirty="0" smtClean="0">
                <a:solidFill>
                  <a:srgbClr val="0027FF"/>
                </a:solidFill>
              </a:rPr>
              <a:t>.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Learn by examples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69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Order of Operation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3280" y="1215574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err="1" smtClean="0">
                <a:solidFill>
                  <a:srgbClr val="00B050"/>
                </a:solidFill>
                <a:latin typeface="Courier"/>
                <a:cs typeface="Courier"/>
              </a:rPr>
              <a:t>Mult</a:t>
            </a:r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 before addition first!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nt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result = </a:t>
            </a:r>
            <a:r>
              <a:rPr lang="en-US" sz="3000" dirty="0">
                <a:latin typeface="Courier"/>
                <a:cs typeface="Courier"/>
              </a:rPr>
              <a:t>4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+</a:t>
            </a:r>
            <a:r>
              <a:rPr lang="en-US" sz="3000" dirty="0" smtClean="0">
                <a:latin typeface="Courier"/>
                <a:cs typeface="Courier"/>
              </a:rPr>
              <a:t> 2 * 3;</a:t>
            </a:r>
            <a:endParaRPr lang="en-US" sz="3000" dirty="0">
              <a:latin typeface="Courier"/>
              <a:cs typeface="Courier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51"/>
              </p:ext>
            </p:extLst>
          </p:nvPr>
        </p:nvGraphicFramePr>
        <p:xfrm>
          <a:off x="1025912" y="4474737"/>
          <a:ext cx="66721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49"/>
                <a:gridCol w="2224049"/>
                <a:gridCol w="22240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Priority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Operator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Tie breaker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Highest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()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Left to right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Middle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*</a:t>
                      </a:r>
                      <a:r>
                        <a:rPr lang="en-US" sz="3000" baseline="0" dirty="0" smtClean="0"/>
                        <a:t> /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Left to right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Lowest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+ -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Left to right</a:t>
                      </a:r>
                      <a:endParaRPr lang="en-US" sz="3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49564" y="2761876"/>
            <a:ext cx="6186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Left to right!</a:t>
            </a: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nt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sum =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1 + 2 + (3 * 4)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36421" y="1616927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// 10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56451" y="3263591"/>
            <a:ext cx="960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// 15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0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=  </a:t>
            </a:r>
            <a:r>
              <a:rPr lang="en-US" sz="3000" dirty="0" smtClean="0">
                <a:latin typeface="Courier"/>
                <a:cs typeface="Courier"/>
              </a:rPr>
              <a:t>1 </a:t>
            </a:r>
            <a:r>
              <a:rPr lang="en-US" sz="3000" dirty="0" smtClean="0">
                <a:latin typeface="Courier"/>
                <a:cs typeface="Courier"/>
              </a:rPr>
              <a:t>/ </a:t>
            </a:r>
            <a:r>
              <a:rPr lang="en-US" sz="3000" dirty="0" smtClean="0">
                <a:latin typeface="Courier"/>
                <a:cs typeface="Courier"/>
              </a:rPr>
              <a:t>2;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1512" y="0"/>
            <a:ext cx="9456234" cy="7103327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34937" y="2219091"/>
            <a:ext cx="2163338" cy="2325585"/>
            <a:chOff x="2375209" y="2765502"/>
            <a:chExt cx="2163338" cy="23255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75209" y="2765502"/>
              <a:ext cx="2163338" cy="23255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2664757">
              <a:off x="2553629" y="4661210"/>
              <a:ext cx="356839" cy="356839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587083" y="46500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2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4070" y="2196882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creates a variable called </a:t>
            </a:r>
          </a:p>
          <a:p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// success rate</a:t>
            </a: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successRate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=  </a:t>
            </a:r>
            <a:r>
              <a:rPr lang="en-US" sz="3000" dirty="0" smtClean="0">
                <a:latin typeface="Courier"/>
                <a:cs typeface="Courier"/>
              </a:rPr>
              <a:t>1 </a:t>
            </a:r>
            <a:r>
              <a:rPr lang="en-US" sz="3000" dirty="0" smtClean="0">
                <a:latin typeface="Courier"/>
                <a:cs typeface="Courier"/>
              </a:rPr>
              <a:t>/ </a:t>
            </a:r>
            <a:r>
              <a:rPr lang="en-US" sz="3000" dirty="0" smtClean="0">
                <a:latin typeface="Courier"/>
                <a:cs typeface="Courier"/>
              </a:rPr>
              <a:t>2;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01806" y="1612908"/>
            <a:ext cx="7783550" cy="2914487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24869" y="5018048"/>
            <a:ext cx="9973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FF0000"/>
                </a:solidFill>
              </a:rPr>
              <a:t>0.0</a:t>
            </a:r>
            <a:endParaRPr 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8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87" y="1176595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00865" y="5536239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6634" y="5006896"/>
            <a:ext cx="4155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Most important 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557239" y="1624360"/>
            <a:ext cx="525222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/>
              <a:t>All </a:t>
            </a:r>
            <a:r>
              <a:rPr lang="en-US" sz="3000" i="1" dirty="0"/>
              <a:t>binary operators </a:t>
            </a:r>
            <a:r>
              <a:rPr lang="en-US" sz="3000" dirty="0"/>
              <a:t>result in a value (like a temporary variable) which </a:t>
            </a:r>
            <a:r>
              <a:rPr lang="en-US" sz="3000" b="1" i="1" dirty="0">
                <a:solidFill>
                  <a:srgbClr val="0027FF"/>
                </a:solidFill>
              </a:rPr>
              <a:t>has a type</a:t>
            </a:r>
            <a:r>
              <a:rPr lang="en-US" sz="3000" dirty="0"/>
              <a:t>.</a:t>
            </a:r>
            <a:r>
              <a:rPr lang="en-US" sz="3200" dirty="0"/>
              <a:t> </a:t>
            </a:r>
            <a:r>
              <a:rPr lang="en-US" sz="3000" dirty="0" smtClean="0"/>
              <a:t>You need to know what type that will be.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36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*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142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323" y="6205310"/>
            <a:ext cx="657564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 smtClean="0"/>
              <a:t>results </a:t>
            </a:r>
            <a:r>
              <a:rPr lang="en-US" sz="3000" dirty="0" smtClean="0"/>
              <a:t>in </a:t>
            </a:r>
            <a:r>
              <a:rPr lang="en-US" sz="3000" dirty="0" smtClean="0"/>
              <a:t>a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endParaRPr lang="en-US" sz="30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5552" y="5687119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278458" y="1289823"/>
            <a:ext cx="55867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All </a:t>
            </a:r>
            <a:r>
              <a:rPr lang="en-US" sz="3000" i="1" dirty="0" smtClean="0"/>
              <a:t>binary operators </a:t>
            </a:r>
            <a:r>
              <a:rPr lang="en-US" sz="3000" dirty="0" smtClean="0"/>
              <a:t>result in a value (like a temporary variable) which </a:t>
            </a:r>
            <a:r>
              <a:rPr lang="en-US" sz="3000" b="1" i="1" dirty="0" smtClean="0">
                <a:solidFill>
                  <a:srgbClr val="0027FF"/>
                </a:solidFill>
              </a:rPr>
              <a:t>has a type</a:t>
            </a:r>
            <a:r>
              <a:rPr lang="en-US" sz="3000" dirty="0" smtClean="0"/>
              <a:t>.</a:t>
            </a:r>
            <a:r>
              <a:rPr lang="en-US" sz="3200" dirty="0" smtClean="0"/>
              <a:t> </a:t>
            </a:r>
            <a:r>
              <a:rPr lang="en-US" sz="3200" dirty="0"/>
              <a:t>The general rule is: operations always return the </a:t>
            </a:r>
            <a:r>
              <a:rPr lang="en-US" sz="3200" b="1" i="1" dirty="0">
                <a:solidFill>
                  <a:srgbClr val="0027FF"/>
                </a:solidFill>
              </a:rPr>
              <a:t>most expressive </a:t>
            </a:r>
            <a:r>
              <a:rPr lang="en-US" sz="3200" dirty="0" smtClean="0"/>
              <a:t>type: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03250" y="4951140"/>
            <a:ext cx="6878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0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7230" y="4434465"/>
            <a:ext cx="3453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Expressive hierarchy: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850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Even more examples</a:t>
            </a:r>
            <a:r>
              <a:rPr lang="mr-IN" sz="3600" dirty="0" smtClean="0">
                <a:solidFill>
                  <a:schemeClr val="bg1"/>
                </a:solidFill>
              </a:rPr>
              <a:t>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0132"/>
            <a:ext cx="8229600" cy="4525963"/>
          </a:xfrm>
        </p:spPr>
        <p:txBody>
          <a:bodyPr>
            <a:normAutofit/>
          </a:bodyPr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mr-IN" sz="4800" dirty="0" smtClean="0">
                <a:latin typeface="Calibri" charset="0"/>
                <a:ea typeface="Calibri" charset="0"/>
                <a:cs typeface="Calibri" charset="0"/>
              </a:rPr>
              <a:t>4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15 / 2.0 + </a:t>
            </a:r>
            <a:r>
              <a:rPr lang="en-US" sz="4800" dirty="0" smtClean="0">
                <a:latin typeface="Calibri" charset="0"/>
                <a:ea typeface="Calibri" charset="0"/>
                <a:cs typeface="Calibri" charset="0"/>
              </a:rPr>
              <a:t>6</a:t>
            </a:r>
            <a:endParaRPr lang="en-US" sz="4800" dirty="0" smtClean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Practice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11229" y="1929161"/>
            <a:ext cx="1111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FF0000"/>
                </a:solidFill>
              </a:rPr>
              <a:t>// 2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1756" y="2739483"/>
            <a:ext cx="1891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rgbClr val="FF0000"/>
                </a:solidFill>
              </a:rPr>
              <a:t>// 13.5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0024" y="2674387"/>
            <a:ext cx="764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change the value in a variable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(aka box)?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Modifying a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95629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creates a variable called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this puts a new value in the box</a:t>
            </a:r>
          </a:p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30;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I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n what world does this make sense?</a:t>
            </a: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Welcome to Java</a:t>
            </a:r>
          </a:p>
          <a:p>
            <a:r>
              <a:rPr lang="en-US" sz="3000" dirty="0" smtClean="0">
                <a:latin typeface="Courier"/>
                <a:cs typeface="Courier"/>
              </a:rPr>
              <a:t>age = age + 2;</a:t>
            </a:r>
          </a:p>
        </p:txBody>
      </p:sp>
    </p:spTree>
    <p:extLst>
      <p:ext uri="{BB962C8B-B14F-4D97-AF65-F5344CB8AC3E}">
        <p14:creationId xmlns:p14="http://schemas.microsoft.com/office/powerpoint/2010/main" val="147763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64610"/>
            <a:chOff x="3938177" y="4508469"/>
            <a:chExt cx="3131696" cy="96461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1381" y="4895384"/>
              <a:ext cx="559060" cy="577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292" y="1064941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x-none" sz="2400" dirty="0"/>
              <a:t>A variable can't be used until it is assigned a value</a:t>
            </a:r>
            <a:r>
              <a:rPr lang="en-US" altLang="x-none" sz="2400" dirty="0" smtClean="0"/>
              <a:t>.</a:t>
            </a:r>
          </a:p>
          <a:p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println</a:t>
            </a:r>
            <a:r>
              <a:rPr lang="en-US" altLang="x-none" sz="2400" dirty="0">
                <a:latin typeface="Consolas" charset="0"/>
              </a:rPr>
              <a:t>(x);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x has no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value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dirty="0" smtClean="0">
              <a:solidFill>
                <a:srgbClr val="800000"/>
              </a:solidFill>
              <a:latin typeface="Consolas" charset="0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 startAt="2"/>
            </a:pPr>
            <a:r>
              <a:rPr lang="en-US" altLang="x-none" sz="2400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sz="2400" dirty="0" err="1">
                <a:latin typeface="Consolas" charset="0"/>
              </a:rPr>
              <a:t>int</a:t>
            </a:r>
            <a:r>
              <a:rPr lang="en-US" altLang="x-none" sz="2400" dirty="0">
                <a:latin typeface="Consolas" charset="0"/>
              </a:rPr>
              <a:t> y = 5;  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// Error: y already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exists</a:t>
            </a:r>
          </a:p>
          <a:p>
            <a:pPr lvl="1">
              <a:lnSpc>
                <a:spcPct val="80000"/>
              </a:lnSpc>
            </a:pPr>
            <a:endParaRPr lang="en-US" altLang="x-none" sz="2400" dirty="0">
              <a:solidFill>
                <a:srgbClr val="800000"/>
              </a:solidFill>
              <a:latin typeface="Consolas" charset="0"/>
            </a:endParaRP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r>
              <a:rPr lang="en-US" altLang="x-none" sz="2400" dirty="0" smtClean="0"/>
              <a:t>You </a:t>
            </a:r>
            <a:r>
              <a:rPr lang="en-US" altLang="x-none" sz="2400" dirty="0"/>
              <a:t>may </a:t>
            </a:r>
            <a:r>
              <a:rPr lang="en-US" altLang="x-none" sz="2400" dirty="0" smtClean="0"/>
              <a:t>not use a variable until it is declared.</a:t>
            </a: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 smtClean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z</a:t>
            </a:r>
            <a:r>
              <a:rPr lang="en-US" altLang="x-none" sz="2400" dirty="0" smtClean="0">
                <a:latin typeface="Consolas" charset="0"/>
              </a:rPr>
              <a:t> </a:t>
            </a:r>
            <a:r>
              <a:rPr lang="en-US" altLang="x-none" sz="2400" dirty="0">
                <a:latin typeface="Consolas" charset="0"/>
              </a:rPr>
              <a:t>= </a:t>
            </a:r>
            <a:r>
              <a:rPr lang="en-US" altLang="x-none" sz="2400" dirty="0" smtClean="0">
                <a:latin typeface="Consolas" charset="0"/>
              </a:rPr>
              <a:t>10;     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// </a:t>
            </a:r>
            <a:r>
              <a:rPr lang="en-US" altLang="x-none" sz="2400" dirty="0">
                <a:solidFill>
                  <a:srgbClr val="FF0000"/>
                </a:solidFill>
                <a:latin typeface="Consolas" charset="0"/>
              </a:rPr>
              <a:t>Error: </a:t>
            </a:r>
            <a:r>
              <a:rPr lang="en-US" altLang="x-none" sz="2400" dirty="0" smtClean="0">
                <a:solidFill>
                  <a:srgbClr val="FF0000"/>
                </a:solidFill>
                <a:latin typeface="Consolas" charset="0"/>
              </a:rPr>
              <a:t>z cannot be resolved</a:t>
            </a:r>
            <a:endParaRPr lang="en-US" altLang="x-none" sz="2400" dirty="0">
              <a:solidFill>
                <a:srgbClr val="FF0000"/>
              </a:solidFill>
              <a:latin typeface="Consolas" charset="0"/>
            </a:endParaRPr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marL="466725" lvl="1" indent="-457200">
              <a:lnSpc>
                <a:spcPct val="80000"/>
              </a:lnSpc>
              <a:buFont typeface="+mj-lt"/>
              <a:buAutoNum type="arabicPeriod" startAt="3"/>
            </a:pPr>
            <a:endParaRPr lang="en-US" altLang="x-none" sz="24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2400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400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Compiler Errors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453268" y="2665141"/>
            <a:ext cx="36799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22916" y="4534829"/>
            <a:ext cx="84006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85745" y="6036527"/>
            <a:ext cx="263914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0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Assign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Modify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5988" y="2823785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12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469716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892" y="5043036"/>
            <a:ext cx="1098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Access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703298" y="4537446"/>
            <a:ext cx="104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Assign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21932" y="3491089"/>
            <a:ext cx="113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Modify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9291" y="1587100"/>
            <a:ext cx="1507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900" y="827717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34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change what is in a box?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278"/>
            <a:ext cx="8229600" cy="4525963"/>
          </a:xfrm>
        </p:spPr>
        <p:txBody>
          <a:bodyPr/>
          <a:lstStyle/>
          <a:p>
            <a:r>
              <a:rPr lang="en-US" dirty="0" smtClean="0"/>
              <a:t>Let’s write a </a:t>
            </a:r>
            <a:r>
              <a:rPr lang="en-US" dirty="0" err="1" smtClean="0"/>
              <a:t>ConsoleProgram</a:t>
            </a:r>
            <a:r>
              <a:rPr lang="en-US" dirty="0" smtClean="0"/>
              <a:t> that calculates the tax, tip and total bill for us at a restaurant.</a:t>
            </a:r>
          </a:p>
          <a:p>
            <a:r>
              <a:rPr lang="en-US" dirty="0" smtClean="0"/>
              <a:t>The program should ask the user for the subtotal, and then calculate and print out the tax, tip and total.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276" y="3492620"/>
            <a:ext cx="5010431" cy="362185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Practice 1: Receipt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067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2: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Challenge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= 1.2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</a:t>
            </a:r>
            <a:r>
              <a:rPr lang="en-US" sz="2400" smtClean="0">
                <a:solidFill>
                  <a:srgbClr val="0027FF"/>
                </a:solidFill>
              </a:rPr>
              <a:t>= 13.6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408326">
            <a:off x="1833359" y="1384921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5571">
            <a:off x="5049033" y="175122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 a living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278459" y="2029522"/>
            <a:ext cx="971582" cy="579863"/>
          </a:xfrm>
          <a:custGeom>
            <a:avLst/>
            <a:gdLst>
              <a:gd name="connsiteX0" fmla="*/ 0 w 971582"/>
              <a:gd name="connsiteY0" fmla="*/ 0 h 579863"/>
              <a:gd name="connsiteX1" fmla="*/ 11151 w 971582"/>
              <a:gd name="connsiteY1" fmla="*/ 44605 h 579863"/>
              <a:gd name="connsiteX2" fmla="*/ 55756 w 971582"/>
              <a:gd name="connsiteY2" fmla="*/ 100361 h 579863"/>
              <a:gd name="connsiteX3" fmla="*/ 89209 w 971582"/>
              <a:gd name="connsiteY3" fmla="*/ 122663 h 579863"/>
              <a:gd name="connsiteX4" fmla="*/ 144965 w 971582"/>
              <a:gd name="connsiteY4" fmla="*/ 156117 h 579863"/>
              <a:gd name="connsiteX5" fmla="*/ 234175 w 971582"/>
              <a:gd name="connsiteY5" fmla="*/ 200722 h 579863"/>
              <a:gd name="connsiteX6" fmla="*/ 312234 w 971582"/>
              <a:gd name="connsiteY6" fmla="*/ 223024 h 579863"/>
              <a:gd name="connsiteX7" fmla="*/ 401443 w 971582"/>
              <a:gd name="connsiteY7" fmla="*/ 234176 h 579863"/>
              <a:gd name="connsiteX8" fmla="*/ 468351 w 971582"/>
              <a:gd name="connsiteY8" fmla="*/ 245327 h 579863"/>
              <a:gd name="connsiteX9" fmla="*/ 568712 w 971582"/>
              <a:gd name="connsiteY9" fmla="*/ 267629 h 579863"/>
              <a:gd name="connsiteX10" fmla="*/ 635619 w 971582"/>
              <a:gd name="connsiteY10" fmla="*/ 289932 h 579863"/>
              <a:gd name="connsiteX11" fmla="*/ 669073 w 971582"/>
              <a:gd name="connsiteY11" fmla="*/ 301083 h 579863"/>
              <a:gd name="connsiteX12" fmla="*/ 702526 w 971582"/>
              <a:gd name="connsiteY12" fmla="*/ 312234 h 579863"/>
              <a:gd name="connsiteX13" fmla="*/ 758282 w 971582"/>
              <a:gd name="connsiteY13" fmla="*/ 356839 h 579863"/>
              <a:gd name="connsiteX14" fmla="*/ 780585 w 971582"/>
              <a:gd name="connsiteY14" fmla="*/ 379141 h 579863"/>
              <a:gd name="connsiteX15" fmla="*/ 814039 w 971582"/>
              <a:gd name="connsiteY15" fmla="*/ 390293 h 579863"/>
              <a:gd name="connsiteX16" fmla="*/ 836341 w 971582"/>
              <a:gd name="connsiteY16" fmla="*/ 423746 h 579863"/>
              <a:gd name="connsiteX17" fmla="*/ 858643 w 971582"/>
              <a:gd name="connsiteY17" fmla="*/ 446049 h 579863"/>
              <a:gd name="connsiteX18" fmla="*/ 869795 w 971582"/>
              <a:gd name="connsiteY18" fmla="*/ 479502 h 579863"/>
              <a:gd name="connsiteX19" fmla="*/ 914400 w 971582"/>
              <a:gd name="connsiteY19" fmla="*/ 524107 h 579863"/>
              <a:gd name="connsiteX20" fmla="*/ 936702 w 971582"/>
              <a:gd name="connsiteY20" fmla="*/ 546410 h 579863"/>
              <a:gd name="connsiteX21" fmla="*/ 947853 w 971582"/>
              <a:gd name="connsiteY21" fmla="*/ 512956 h 579863"/>
              <a:gd name="connsiteX22" fmla="*/ 970156 w 971582"/>
              <a:gd name="connsiteY22" fmla="*/ 479502 h 579863"/>
              <a:gd name="connsiteX23" fmla="*/ 914400 w 971582"/>
              <a:gd name="connsiteY23" fmla="*/ 579863 h 579863"/>
              <a:gd name="connsiteX24" fmla="*/ 847492 w 971582"/>
              <a:gd name="connsiteY24" fmla="*/ 557561 h 579863"/>
              <a:gd name="connsiteX25" fmla="*/ 769434 w 971582"/>
              <a:gd name="connsiteY25" fmla="*/ 512956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1582" h="579863">
                <a:moveTo>
                  <a:pt x="0" y="0"/>
                </a:moveTo>
                <a:cubicBezTo>
                  <a:pt x="3717" y="14868"/>
                  <a:pt x="5114" y="30518"/>
                  <a:pt x="11151" y="44605"/>
                </a:cubicBezTo>
                <a:cubicBezTo>
                  <a:pt x="18711" y="62245"/>
                  <a:pt x="40117" y="87850"/>
                  <a:pt x="55756" y="100361"/>
                </a:cubicBezTo>
                <a:cubicBezTo>
                  <a:pt x="66221" y="108733"/>
                  <a:pt x="78744" y="114291"/>
                  <a:pt x="89209" y="122663"/>
                </a:cubicBezTo>
                <a:cubicBezTo>
                  <a:pt x="132944" y="157651"/>
                  <a:pt x="86870" y="136752"/>
                  <a:pt x="144965" y="156117"/>
                </a:cubicBezTo>
                <a:cubicBezTo>
                  <a:pt x="183891" y="195042"/>
                  <a:pt x="157295" y="175095"/>
                  <a:pt x="234175" y="200722"/>
                </a:cubicBezTo>
                <a:cubicBezTo>
                  <a:pt x="260689" y="209560"/>
                  <a:pt x="284231" y="218357"/>
                  <a:pt x="312234" y="223024"/>
                </a:cubicBezTo>
                <a:cubicBezTo>
                  <a:pt x="341794" y="227951"/>
                  <a:pt x="371776" y="229938"/>
                  <a:pt x="401443" y="234176"/>
                </a:cubicBezTo>
                <a:cubicBezTo>
                  <a:pt x="423826" y="237374"/>
                  <a:pt x="446048" y="241610"/>
                  <a:pt x="468351" y="245327"/>
                </a:cubicBezTo>
                <a:cubicBezTo>
                  <a:pt x="564068" y="277233"/>
                  <a:pt x="411699" y="228376"/>
                  <a:pt x="568712" y="267629"/>
                </a:cubicBezTo>
                <a:cubicBezTo>
                  <a:pt x="591519" y="273331"/>
                  <a:pt x="613317" y="282498"/>
                  <a:pt x="635619" y="289932"/>
                </a:cubicBezTo>
                <a:lnTo>
                  <a:pt x="669073" y="301083"/>
                </a:lnTo>
                <a:lnTo>
                  <a:pt x="702526" y="312234"/>
                </a:lnTo>
                <a:cubicBezTo>
                  <a:pt x="756373" y="366081"/>
                  <a:pt x="687952" y="300576"/>
                  <a:pt x="758282" y="356839"/>
                </a:cubicBezTo>
                <a:cubicBezTo>
                  <a:pt x="766492" y="363407"/>
                  <a:pt x="771570" y="373732"/>
                  <a:pt x="780585" y="379141"/>
                </a:cubicBezTo>
                <a:cubicBezTo>
                  <a:pt x="790665" y="385189"/>
                  <a:pt x="802888" y="386576"/>
                  <a:pt x="814039" y="390293"/>
                </a:cubicBezTo>
                <a:cubicBezTo>
                  <a:pt x="821473" y="401444"/>
                  <a:pt x="827969" y="413281"/>
                  <a:pt x="836341" y="423746"/>
                </a:cubicBezTo>
                <a:cubicBezTo>
                  <a:pt x="842909" y="431956"/>
                  <a:pt x="853234" y="437034"/>
                  <a:pt x="858643" y="446049"/>
                </a:cubicBezTo>
                <a:cubicBezTo>
                  <a:pt x="864691" y="456128"/>
                  <a:pt x="862963" y="469937"/>
                  <a:pt x="869795" y="479502"/>
                </a:cubicBezTo>
                <a:cubicBezTo>
                  <a:pt x="882017" y="496612"/>
                  <a:pt x="899532" y="509239"/>
                  <a:pt x="914400" y="524107"/>
                </a:cubicBezTo>
                <a:lnTo>
                  <a:pt x="936702" y="546410"/>
                </a:lnTo>
                <a:cubicBezTo>
                  <a:pt x="940419" y="535259"/>
                  <a:pt x="942596" y="523470"/>
                  <a:pt x="947853" y="512956"/>
                </a:cubicBezTo>
                <a:cubicBezTo>
                  <a:pt x="953847" y="500969"/>
                  <a:pt x="977590" y="468351"/>
                  <a:pt x="970156" y="479502"/>
                </a:cubicBezTo>
                <a:cubicBezTo>
                  <a:pt x="919031" y="556190"/>
                  <a:pt x="934027" y="520981"/>
                  <a:pt x="914400" y="579863"/>
                </a:cubicBezTo>
                <a:cubicBezTo>
                  <a:pt x="892097" y="572429"/>
                  <a:pt x="867053" y="570602"/>
                  <a:pt x="847492" y="557561"/>
                </a:cubicBezTo>
                <a:cubicBezTo>
                  <a:pt x="777492" y="510894"/>
                  <a:pt x="807389" y="512956"/>
                  <a:pt x="769434" y="5129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806176" y="2341756"/>
            <a:ext cx="936702" cy="758283"/>
          </a:xfrm>
          <a:custGeom>
            <a:avLst/>
            <a:gdLst>
              <a:gd name="connsiteX0" fmla="*/ 936702 w 936702"/>
              <a:gd name="connsiteY0" fmla="*/ 0 h 758283"/>
              <a:gd name="connsiteX1" fmla="*/ 892097 w 936702"/>
              <a:gd name="connsiteY1" fmla="*/ 33454 h 758283"/>
              <a:gd name="connsiteX2" fmla="*/ 858644 w 936702"/>
              <a:gd name="connsiteY2" fmla="*/ 44605 h 758283"/>
              <a:gd name="connsiteX3" fmla="*/ 702526 w 936702"/>
              <a:gd name="connsiteY3" fmla="*/ 156117 h 758283"/>
              <a:gd name="connsiteX4" fmla="*/ 613317 w 936702"/>
              <a:gd name="connsiteY4" fmla="*/ 245327 h 758283"/>
              <a:gd name="connsiteX5" fmla="*/ 579863 w 936702"/>
              <a:gd name="connsiteY5" fmla="*/ 289932 h 758283"/>
              <a:gd name="connsiteX6" fmla="*/ 546409 w 936702"/>
              <a:gd name="connsiteY6" fmla="*/ 345688 h 758283"/>
              <a:gd name="connsiteX7" fmla="*/ 479502 w 936702"/>
              <a:gd name="connsiteY7" fmla="*/ 390293 h 758283"/>
              <a:gd name="connsiteX8" fmla="*/ 446048 w 936702"/>
              <a:gd name="connsiteY8" fmla="*/ 412595 h 758283"/>
              <a:gd name="connsiteX9" fmla="*/ 390292 w 936702"/>
              <a:gd name="connsiteY9" fmla="*/ 457200 h 758283"/>
              <a:gd name="connsiteX10" fmla="*/ 356839 w 936702"/>
              <a:gd name="connsiteY10" fmla="*/ 468351 h 758283"/>
              <a:gd name="connsiteX11" fmla="*/ 301083 w 936702"/>
              <a:gd name="connsiteY11" fmla="*/ 512956 h 758283"/>
              <a:gd name="connsiteX12" fmla="*/ 245326 w 936702"/>
              <a:gd name="connsiteY12" fmla="*/ 568712 h 758283"/>
              <a:gd name="connsiteX13" fmla="*/ 223024 w 936702"/>
              <a:gd name="connsiteY13" fmla="*/ 591015 h 758283"/>
              <a:gd name="connsiteX14" fmla="*/ 189570 w 936702"/>
              <a:gd name="connsiteY14" fmla="*/ 613317 h 758283"/>
              <a:gd name="connsiteX15" fmla="*/ 167268 w 936702"/>
              <a:gd name="connsiteY15" fmla="*/ 635620 h 758283"/>
              <a:gd name="connsiteX16" fmla="*/ 100361 w 936702"/>
              <a:gd name="connsiteY16" fmla="*/ 657922 h 758283"/>
              <a:gd name="connsiteX17" fmla="*/ 78058 w 936702"/>
              <a:gd name="connsiteY17" fmla="*/ 680224 h 758283"/>
              <a:gd name="connsiteX18" fmla="*/ 0 w 936702"/>
              <a:gd name="connsiteY18" fmla="*/ 680224 h 758283"/>
              <a:gd name="connsiteX19" fmla="*/ 44604 w 936702"/>
              <a:gd name="connsiteY19" fmla="*/ 579864 h 758283"/>
              <a:gd name="connsiteX20" fmla="*/ 55756 w 936702"/>
              <a:gd name="connsiteY20" fmla="*/ 546410 h 758283"/>
              <a:gd name="connsiteX21" fmla="*/ 33453 w 936702"/>
              <a:gd name="connsiteY21" fmla="*/ 646771 h 758283"/>
              <a:gd name="connsiteX22" fmla="*/ 11151 w 936702"/>
              <a:gd name="connsiteY22" fmla="*/ 680224 h 758283"/>
              <a:gd name="connsiteX23" fmla="*/ 44604 w 936702"/>
              <a:gd name="connsiteY23" fmla="*/ 702527 h 758283"/>
              <a:gd name="connsiteX24" fmla="*/ 111512 w 936702"/>
              <a:gd name="connsiteY24" fmla="*/ 758283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36702" h="758283">
                <a:moveTo>
                  <a:pt x="936702" y="0"/>
                </a:moveTo>
                <a:cubicBezTo>
                  <a:pt x="921834" y="11151"/>
                  <a:pt x="908234" y="24233"/>
                  <a:pt x="892097" y="33454"/>
                </a:cubicBezTo>
                <a:cubicBezTo>
                  <a:pt x="881892" y="39286"/>
                  <a:pt x="868512" y="38220"/>
                  <a:pt x="858644" y="44605"/>
                </a:cubicBezTo>
                <a:cubicBezTo>
                  <a:pt x="804952" y="79346"/>
                  <a:pt x="747746" y="110896"/>
                  <a:pt x="702526" y="156117"/>
                </a:cubicBezTo>
                <a:cubicBezTo>
                  <a:pt x="672790" y="185854"/>
                  <a:pt x="638549" y="211684"/>
                  <a:pt x="613317" y="245327"/>
                </a:cubicBezTo>
                <a:cubicBezTo>
                  <a:pt x="602166" y="260195"/>
                  <a:pt x="590172" y="274468"/>
                  <a:pt x="579863" y="289932"/>
                </a:cubicBezTo>
                <a:cubicBezTo>
                  <a:pt x="567840" y="307966"/>
                  <a:pt x="561735" y="330362"/>
                  <a:pt x="546409" y="345688"/>
                </a:cubicBezTo>
                <a:cubicBezTo>
                  <a:pt x="527456" y="364641"/>
                  <a:pt x="501804" y="375425"/>
                  <a:pt x="479502" y="390293"/>
                </a:cubicBezTo>
                <a:cubicBezTo>
                  <a:pt x="468351" y="397727"/>
                  <a:pt x="455525" y="403118"/>
                  <a:pt x="446048" y="412595"/>
                </a:cubicBezTo>
                <a:cubicBezTo>
                  <a:pt x="425303" y="433341"/>
                  <a:pt x="418429" y="443132"/>
                  <a:pt x="390292" y="457200"/>
                </a:cubicBezTo>
                <a:cubicBezTo>
                  <a:pt x="379779" y="462457"/>
                  <a:pt x="367990" y="464634"/>
                  <a:pt x="356839" y="468351"/>
                </a:cubicBezTo>
                <a:cubicBezTo>
                  <a:pt x="269888" y="555302"/>
                  <a:pt x="413611" y="414495"/>
                  <a:pt x="301083" y="512956"/>
                </a:cubicBezTo>
                <a:cubicBezTo>
                  <a:pt x="281302" y="530264"/>
                  <a:pt x="263912" y="550126"/>
                  <a:pt x="245326" y="568712"/>
                </a:cubicBezTo>
                <a:cubicBezTo>
                  <a:pt x="237892" y="576146"/>
                  <a:pt x="231772" y="585183"/>
                  <a:pt x="223024" y="591015"/>
                </a:cubicBezTo>
                <a:cubicBezTo>
                  <a:pt x="211873" y="598449"/>
                  <a:pt x="200035" y="604945"/>
                  <a:pt x="189570" y="613317"/>
                </a:cubicBezTo>
                <a:cubicBezTo>
                  <a:pt x="181360" y="619885"/>
                  <a:pt x="176672" y="630918"/>
                  <a:pt x="167268" y="635620"/>
                </a:cubicBezTo>
                <a:cubicBezTo>
                  <a:pt x="146241" y="646133"/>
                  <a:pt x="100361" y="657922"/>
                  <a:pt x="100361" y="657922"/>
                </a:cubicBezTo>
                <a:cubicBezTo>
                  <a:pt x="92927" y="665356"/>
                  <a:pt x="87073" y="674815"/>
                  <a:pt x="78058" y="680224"/>
                </a:cubicBezTo>
                <a:cubicBezTo>
                  <a:pt x="45120" y="699987"/>
                  <a:pt x="36379" y="689320"/>
                  <a:pt x="0" y="680224"/>
                </a:cubicBezTo>
                <a:cubicBezTo>
                  <a:pt x="57533" y="507621"/>
                  <a:pt x="-8407" y="685884"/>
                  <a:pt x="44604" y="579864"/>
                </a:cubicBezTo>
                <a:cubicBezTo>
                  <a:pt x="49861" y="569350"/>
                  <a:pt x="55756" y="534655"/>
                  <a:pt x="55756" y="546410"/>
                </a:cubicBezTo>
                <a:cubicBezTo>
                  <a:pt x="55756" y="563538"/>
                  <a:pt x="44951" y="623774"/>
                  <a:pt x="33453" y="646771"/>
                </a:cubicBezTo>
                <a:cubicBezTo>
                  <a:pt x="27460" y="658758"/>
                  <a:pt x="18585" y="669073"/>
                  <a:pt x="11151" y="680224"/>
                </a:cubicBezTo>
                <a:cubicBezTo>
                  <a:pt x="22302" y="687658"/>
                  <a:pt x="34429" y="693805"/>
                  <a:pt x="44604" y="702527"/>
                </a:cubicBezTo>
                <a:cubicBezTo>
                  <a:pt x="115275" y="763103"/>
                  <a:pt x="62421" y="733739"/>
                  <a:pt x="111512" y="75828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Some of these values are constants</a:t>
            </a:r>
          </a:p>
          <a:p>
            <a:pPr algn="ctr"/>
            <a:r>
              <a:rPr lang="en-US" dirty="0" smtClean="0"/>
              <a:t>** Use the function: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565070"/>
            <a:ext cx="9144000" cy="46356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4226" y="887380"/>
            <a:ext cx="8285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make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see what is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can you put in a box?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you change what is in a box?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0" y="1054100"/>
            <a:ext cx="6385436" cy="36294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Example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410" y="2684764"/>
            <a:ext cx="5419492" cy="3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 Program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SuperKarel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99678" y="2553629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6865</TotalTime>
  <Words>1666</Words>
  <Application>Microsoft Macintosh PowerPoint</Application>
  <PresentationFormat>On-screen Show (4:3)</PresentationFormat>
  <Paragraphs>411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Calibri</vt:lpstr>
      <vt:lpstr>Century Gothic</vt:lpstr>
      <vt:lpstr>Chalkboard</vt:lpstr>
      <vt:lpstr>Consolas</vt:lpstr>
      <vt:lpstr>Courier</vt:lpstr>
      <vt:lpstr>Courier New</vt:lpstr>
      <vt:lpstr>Mangal</vt:lpstr>
      <vt:lpstr>ＭＳ Ｐゴシック</vt:lpstr>
      <vt:lpstr>Times New Roman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102</cp:revision>
  <cp:lastPrinted>2017-01-18T18:10:27Z</cp:lastPrinted>
  <dcterms:created xsi:type="dcterms:W3CDTF">2014-06-13T10:00:48Z</dcterms:created>
  <dcterms:modified xsi:type="dcterms:W3CDTF">2018-01-17T20:19:45Z</dcterms:modified>
</cp:coreProperties>
</file>